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3" r:id="rId10"/>
    <p:sldId id="27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0" r:id="rId19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2" autoAdjust="0"/>
  </p:normalViewPr>
  <p:slideViewPr>
    <p:cSldViewPr showGuides="1">
      <p:cViewPr>
        <p:scale>
          <a:sx n="66" d="100"/>
          <a:sy n="66" d="100"/>
        </p:scale>
        <p:origin x="-1853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6896AE6-BCB5-4706-A6B5-5B19AF20EB8B}" type="datetimeFigureOut">
              <a:rPr lang="nl-NL"/>
              <a:pPr>
                <a:defRPr/>
              </a:pPr>
              <a:t>3-9-2013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78D862-29F0-47B4-922D-B63FBA01E7F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hthoek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hthoe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hthoek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hte verbindingslijn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hthoek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5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04847-F39D-4876-A3FD-B135CADC603F}" type="datetimeFigureOut">
              <a:rPr lang="nl-NL"/>
              <a:pPr>
                <a:defRPr/>
              </a:pPr>
              <a:t>3-9-2013</a:t>
            </a:fld>
            <a:endParaRPr lang="nl-NL"/>
          </a:p>
        </p:txBody>
      </p:sp>
      <p:sp>
        <p:nvSpPr>
          <p:cNvPr id="16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B5E9420-4240-4B15-8798-346E45F694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F36E6-6AD9-4C79-95F4-DDF2D22154D8}" type="datetimeFigureOut">
              <a:rPr lang="nl-NL"/>
              <a:pPr>
                <a:defRPr/>
              </a:pPr>
              <a:t>3-9-2013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94F57-84C1-4CD4-B252-3758995FF5F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hthoe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hthoek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hthoe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hthoek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hthoe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hte verbindingslijn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a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a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116BB-6C1E-481F-9113-BBA0AC2A0DE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FD014-3282-43A1-8767-804CCCB2192E}" type="datetimeFigureOut">
              <a:rPr lang="nl-NL"/>
              <a:pPr>
                <a:defRPr/>
              </a:pPr>
              <a:t>3-9-2013</a:t>
            </a:fld>
            <a:endParaRPr lang="nl-NL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B485-CFBA-4FA2-B57A-36B98ABC7ECC}" type="datetimeFigureOut">
              <a:rPr lang="nl-NL"/>
              <a:pPr>
                <a:defRPr/>
              </a:pPr>
              <a:t>3-9-2013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7DCBB-CA4F-4745-A97F-F55DBA42341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hthoe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hthoe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hthoek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hthoek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hthoek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hthoek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Rechte verbindingslijn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a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73312-C98D-4030-8BDB-6A64736CB1D2}" type="datetimeFigureOut">
              <a:rPr lang="nl-NL"/>
              <a:pPr>
                <a:defRPr/>
              </a:pPr>
              <a:t>3-9-2013</a:t>
            </a:fld>
            <a:endParaRPr lang="nl-NL"/>
          </a:p>
        </p:txBody>
      </p:sp>
      <p:sp>
        <p:nvSpPr>
          <p:cNvPr id="1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0E4FD7A-587A-40F4-A113-2A2C9CA5D80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 verbindingslijn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E0896-E2C4-48E4-9372-18240169E3F4}" type="datetimeFigureOut">
              <a:rPr lang="nl-NL"/>
              <a:pPr>
                <a:defRPr/>
              </a:pPr>
              <a:t>3-9-2013</a:t>
            </a:fld>
            <a:endParaRPr lang="nl-NL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27EA0-B124-4C37-83FA-0CEA39E36DF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hthoe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hthoe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hthoek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echte verbindingslijn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echthoek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Ovaa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al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8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C456-84BB-4A59-B8C2-5922879134B8}" type="datetimeFigureOut">
              <a:rPr lang="nl-NL"/>
              <a:pPr>
                <a:defRPr/>
              </a:pPr>
              <a:t>3-9-2013</a:t>
            </a:fld>
            <a:endParaRPr lang="nl-NL"/>
          </a:p>
        </p:txBody>
      </p:sp>
      <p:sp>
        <p:nvSpPr>
          <p:cNvPr id="19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0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8D6E25D5-AF3C-4EA7-B0FE-0734EC9AB2A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30582-E2D3-4716-ACEF-4249B72DF9EB}" type="datetimeFigureOut">
              <a:rPr lang="nl-NL"/>
              <a:pPr>
                <a:defRPr/>
              </a:pPr>
              <a:t>3-9-2013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6F09-9BB8-4268-9773-A3962A69DFE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hthoek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chthoe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hthoe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hthoek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hthoek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62EE-CA0D-40CB-B175-0F3002B50054}" type="datetimeFigureOut">
              <a:rPr lang="nl-NL"/>
              <a:pPr>
                <a:defRPr/>
              </a:pPr>
              <a:t>3-9-2013</a:t>
            </a:fld>
            <a:endParaRPr lang="nl-NL"/>
          </a:p>
        </p:txBody>
      </p:sp>
      <p:sp>
        <p:nvSpPr>
          <p:cNvPr id="9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6731AA5-2015-4212-BBAA-00CB5D93128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hthoe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hthoek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hthoe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hthoek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Rechte verbindingslijn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al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hthoek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6" name="Tijdelijke aanduiding voor dianumm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E299C81-5C4E-4B8C-B922-877138D0642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7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02DB4-ED1E-4C6F-A691-8CDF34B30312}" type="datetimeFigureOut">
              <a:rPr lang="nl-NL"/>
              <a:pPr>
                <a:defRPr/>
              </a:pPr>
              <a:t>3-9-2013</a:t>
            </a:fld>
            <a:endParaRPr lang="nl-NL"/>
          </a:p>
        </p:txBody>
      </p:sp>
      <p:sp>
        <p:nvSpPr>
          <p:cNvPr id="18" name="Tijdelijke aanduiding voor voettekst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 verbindingslijn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hthoe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hthoe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hthoek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hthoe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hthoek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a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hthoek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ijdelijke aanduiding voor dianumm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C72F6-F4D0-49F3-8B66-8862A1743A7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7" name="Tijdelijke aanduiding voor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D6B7D-5667-4BCC-8884-28FA09AE83A9}" type="datetimeFigureOut">
              <a:rPr lang="nl-NL"/>
              <a:pPr>
                <a:defRPr/>
              </a:pPr>
              <a:t>3-9-2013</a:t>
            </a:fld>
            <a:endParaRPr lang="nl-NL"/>
          </a:p>
        </p:txBody>
      </p:sp>
      <p:sp>
        <p:nvSpPr>
          <p:cNvPr id="18" name="Tijdelijke aanduiding voor voettekst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69C2C37-DA18-4008-82B9-D4A06414C7A0}" type="datetimeFigureOut">
              <a:rPr lang="nl-NL"/>
              <a:pPr>
                <a:defRPr/>
              </a:pPr>
              <a:t>3-9-2013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057349-436F-455D-BB70-49C168C9933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38" name="Tijdelijke aanduiding voor titel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039" name="Tijdelijke aanduiding voor teks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nl/url?sa=i&amp;source=images&amp;cd=&amp;cad=rja&amp;docid=FnuYIeVIisHg0M&amp;tbnid=bAtiWZGsy_FVDM:&amp;ved=&amp;url=http://www.natuurinformatie.nl/nnm.dossiers/natuurdatabase.nl/i004388.html&amp;ei=Ai8mUradD_Tu0gWDo4CAAQ&amp;psig=AFQjCNES8oRL7ZOTexO-8Z_BQWwY60um9A&amp;ust=137832051431399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98586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nl-NL" sz="2400" dirty="0" smtClean="0"/>
              <a:t>De cel is de kleinste functionele bouweenheid van het menselijk lichaam</a:t>
            </a:r>
            <a:endParaRPr lang="nl-NL" sz="2400" dirty="0"/>
          </a:p>
        </p:txBody>
      </p:sp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mtClean="0"/>
              <a:t>Menselijke cel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7B9899"/>
                </a:solidFill>
              </a:rPr>
              <a:t>Organellen</a:t>
            </a:r>
          </a:p>
        </p:txBody>
      </p:sp>
      <p:sp>
        <p:nvSpPr>
          <p:cNvPr id="22530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nl-NL" sz="2400" dirty="0" err="1" smtClean="0"/>
              <a:t>Golgiapparaat</a:t>
            </a:r>
            <a:endParaRPr lang="nl-NL" sz="2400" dirty="0" smtClean="0"/>
          </a:p>
          <a:p>
            <a:pPr lvl="1"/>
            <a:r>
              <a:rPr lang="nl-NL" sz="2400" dirty="0" smtClean="0">
                <a:solidFill>
                  <a:schemeClr val="tx1"/>
                </a:solidFill>
              </a:rPr>
              <a:t>Zorgt </a:t>
            </a:r>
            <a:r>
              <a:rPr lang="nl-NL" sz="2400" dirty="0" smtClean="0">
                <a:solidFill>
                  <a:schemeClr val="tx1"/>
                </a:solidFill>
              </a:rPr>
              <a:t>voor vervoer en opslag van de eiwitten</a:t>
            </a:r>
          </a:p>
          <a:p>
            <a:endParaRPr lang="nl-NL" dirty="0" smtClean="0"/>
          </a:p>
        </p:txBody>
      </p:sp>
      <p:pic>
        <p:nvPicPr>
          <p:cNvPr id="30722" name="Picture 2" descr="http://www.het-werner-syndroom.com/images/colg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504" y="4149080"/>
            <a:ext cx="3600000" cy="2138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7B9899"/>
                </a:solidFill>
              </a:rPr>
              <a:t>Mitochondrion</a:t>
            </a:r>
            <a:endParaRPr lang="nl-NL" dirty="0" smtClean="0">
              <a:solidFill>
                <a:srgbClr val="7B9899"/>
              </a:solidFill>
            </a:endParaRPr>
          </a:p>
        </p:txBody>
      </p:sp>
      <p:sp>
        <p:nvSpPr>
          <p:cNvPr id="23554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nl-NL" sz="2400" dirty="0" smtClean="0"/>
              <a:t>Spelen een grote rol bij opwekken van energie</a:t>
            </a:r>
          </a:p>
          <a:p>
            <a:r>
              <a:rPr lang="nl-NL" sz="2400" dirty="0" smtClean="0"/>
              <a:t>Verbranden de suikers en vetten</a:t>
            </a:r>
          </a:p>
          <a:p>
            <a:r>
              <a:rPr lang="nl-NL" sz="2400" dirty="0" smtClean="0"/>
              <a:t>Soort van energiecentrale</a:t>
            </a:r>
          </a:p>
        </p:txBody>
      </p:sp>
      <p:pic>
        <p:nvPicPr>
          <p:cNvPr id="7" name="Afbeelding 6" descr="mitochondr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564" y="2996952"/>
            <a:ext cx="3454388" cy="3279334"/>
          </a:xfrm>
          <a:prstGeom prst="rect">
            <a:avLst/>
          </a:prstGeom>
        </p:spPr>
      </p:pic>
      <p:pic>
        <p:nvPicPr>
          <p:cNvPr id="8194" name="Picture 2" descr="http://www.het-werner-syndroom.com/images/mitochondr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504" y="4149080"/>
            <a:ext cx="3600000" cy="2138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fsbio-hannover.de/oftheweek/289/Centriole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149080"/>
            <a:ext cx="2802996" cy="2088232"/>
          </a:xfrm>
          <a:prstGeom prst="rect">
            <a:avLst/>
          </a:prstGeom>
          <a:noFill/>
        </p:spPr>
      </p:pic>
      <p:sp>
        <p:nvSpPr>
          <p:cNvPr id="245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7B9899"/>
                </a:solidFill>
              </a:rPr>
              <a:t>Organellen</a:t>
            </a:r>
          </a:p>
        </p:txBody>
      </p:sp>
      <p:sp>
        <p:nvSpPr>
          <p:cNvPr id="24578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nl-NL" sz="2400" dirty="0" err="1" smtClean="0"/>
              <a:t>Lysosomen</a:t>
            </a:r>
            <a:endParaRPr lang="nl-NL" sz="2400" dirty="0" smtClean="0"/>
          </a:p>
          <a:p>
            <a:pPr lvl="1"/>
            <a:r>
              <a:rPr lang="nl-NL" sz="2400" dirty="0" smtClean="0">
                <a:solidFill>
                  <a:schemeClr val="tx1"/>
                </a:solidFill>
              </a:rPr>
              <a:t>Breken brandstoffen (suiker en vetten) af als voorbereiding op de verbranding in de </a:t>
            </a:r>
            <a:r>
              <a:rPr lang="nl-NL" sz="2400" dirty="0" err="1" smtClean="0">
                <a:solidFill>
                  <a:schemeClr val="tx1"/>
                </a:solidFill>
              </a:rPr>
              <a:t>mitochondrion</a:t>
            </a:r>
            <a:endParaRPr lang="nl-NL" sz="2400" dirty="0" smtClean="0">
              <a:solidFill>
                <a:schemeClr val="tx1"/>
              </a:solidFill>
            </a:endParaRPr>
          </a:p>
          <a:p>
            <a:r>
              <a:rPr lang="nl-NL" sz="2400" dirty="0" err="1" smtClean="0"/>
              <a:t>Centrosomen</a:t>
            </a:r>
            <a:endParaRPr lang="nl-NL" sz="2400" dirty="0" smtClean="0"/>
          </a:p>
          <a:p>
            <a:pPr lvl="1"/>
            <a:r>
              <a:rPr lang="nl-NL" sz="2400" dirty="0" smtClean="0">
                <a:solidFill>
                  <a:schemeClr val="tx1"/>
                </a:solidFill>
              </a:rPr>
              <a:t>Fungeert als pool bij de celdeling </a:t>
            </a:r>
          </a:p>
          <a:p>
            <a:pPr lvl="1">
              <a:buNone/>
            </a:pPr>
            <a:r>
              <a:rPr lang="nl-NL" sz="2400" dirty="0" smtClean="0">
                <a:solidFill>
                  <a:schemeClr val="tx1"/>
                </a:solidFill>
              </a:rPr>
              <a:t>    (waar de chromosomen naar toe trekken)</a:t>
            </a:r>
          </a:p>
        </p:txBody>
      </p:sp>
      <p:pic>
        <p:nvPicPr>
          <p:cNvPr id="7170" name="Picture 2" descr="http://www.het-werner-syndroom.com/images/lysosom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170974"/>
            <a:ext cx="3600000" cy="2138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7B9899"/>
                </a:solidFill>
              </a:rPr>
              <a:t>Levenscyclus van een cel</a:t>
            </a:r>
          </a:p>
        </p:txBody>
      </p:sp>
      <p:sp>
        <p:nvSpPr>
          <p:cNvPr id="25602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nl-NL" sz="2400" dirty="0" smtClean="0"/>
              <a:t>Groeifase</a:t>
            </a:r>
          </a:p>
          <a:p>
            <a:pPr lvl="1"/>
            <a:r>
              <a:rPr lang="nl-NL" sz="2400" dirty="0" smtClean="0">
                <a:solidFill>
                  <a:schemeClr val="tx1"/>
                </a:solidFill>
              </a:rPr>
              <a:t>In deze fase moet de kleine(halve)cel uitgroeien tot de volwassen fase</a:t>
            </a:r>
          </a:p>
          <a:p>
            <a:pPr lvl="1"/>
            <a:r>
              <a:rPr lang="nl-NL" sz="2400" dirty="0" smtClean="0">
                <a:solidFill>
                  <a:schemeClr val="tx1"/>
                </a:solidFill>
              </a:rPr>
              <a:t>20 uur</a:t>
            </a:r>
          </a:p>
          <a:p>
            <a:r>
              <a:rPr lang="nl-NL" sz="2400" dirty="0" smtClean="0"/>
              <a:t>Functionele fase</a:t>
            </a:r>
          </a:p>
          <a:p>
            <a:pPr lvl="1"/>
            <a:r>
              <a:rPr lang="nl-NL" sz="2400" dirty="0" smtClean="0">
                <a:solidFill>
                  <a:schemeClr val="tx1"/>
                </a:solidFill>
              </a:rPr>
              <a:t>Uitoefenen van de specifieke functie</a:t>
            </a:r>
          </a:p>
          <a:p>
            <a:pPr lvl="1"/>
            <a:r>
              <a:rPr lang="nl-NL" sz="2400" dirty="0" smtClean="0">
                <a:solidFill>
                  <a:schemeClr val="tx1"/>
                </a:solidFill>
              </a:rPr>
              <a:t>7 – 100 dagen</a:t>
            </a:r>
          </a:p>
          <a:p>
            <a:r>
              <a:rPr lang="nl-NL" sz="2400" dirty="0" smtClean="0"/>
              <a:t>Delingsfase</a:t>
            </a:r>
          </a:p>
          <a:p>
            <a:pPr lvl="1"/>
            <a:r>
              <a:rPr lang="nl-NL" sz="2400" dirty="0" smtClean="0">
                <a:solidFill>
                  <a:schemeClr val="tx1"/>
                </a:solidFill>
              </a:rPr>
              <a:t>De cel splitst zich in tweeën</a:t>
            </a:r>
          </a:p>
          <a:p>
            <a:pPr lvl="1"/>
            <a:r>
              <a:rPr lang="nl-NL" sz="2400" dirty="0" smtClean="0">
                <a:solidFill>
                  <a:schemeClr val="tx1"/>
                </a:solidFill>
              </a:rPr>
              <a:t>20 – 120 minuten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7B9899"/>
                </a:solidFill>
              </a:rPr>
              <a:t>Chromosomen</a:t>
            </a:r>
          </a:p>
        </p:txBody>
      </p:sp>
      <p:sp>
        <p:nvSpPr>
          <p:cNvPr id="26626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nl-NL" sz="2400" dirty="0" smtClean="0"/>
              <a:t>Zitten in het kernplasma van de celkern</a:t>
            </a:r>
          </a:p>
          <a:p>
            <a:r>
              <a:rPr lang="nl-NL" sz="2400" dirty="0" smtClean="0"/>
              <a:t>De menselijke cel heeft 46 chromosomen</a:t>
            </a:r>
          </a:p>
          <a:p>
            <a:r>
              <a:rPr lang="nl-NL" sz="2400" dirty="0" smtClean="0"/>
              <a:t>Bevatten genen</a:t>
            </a:r>
          </a:p>
          <a:p>
            <a:r>
              <a:rPr lang="nl-NL" sz="2400" dirty="0" smtClean="0"/>
              <a:t>Genen zijn de dragers van de erfelijke eigenschappen</a:t>
            </a:r>
          </a:p>
        </p:txBody>
      </p:sp>
      <p:pic>
        <p:nvPicPr>
          <p:cNvPr id="7170" name="Picture 2" descr="http://syndroomvandown.files.wordpress.com/2012/04/chromosoom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3501008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7B9899"/>
                </a:solidFill>
              </a:rPr>
              <a:t>celdeling/mitose</a:t>
            </a:r>
          </a:p>
        </p:txBody>
      </p:sp>
      <p:sp>
        <p:nvSpPr>
          <p:cNvPr id="27650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179512" y="1527175"/>
            <a:ext cx="8784976" cy="4572000"/>
          </a:xfrm>
        </p:spPr>
        <p:txBody>
          <a:bodyPr/>
          <a:lstStyle/>
          <a:p>
            <a:r>
              <a:rPr lang="nl-NL" sz="2400" dirty="0" smtClean="0"/>
              <a:t>Stap 1</a:t>
            </a:r>
          </a:p>
          <a:p>
            <a:pPr lvl="1"/>
            <a:r>
              <a:rPr lang="nl-NL" sz="2400" dirty="0" smtClean="0">
                <a:solidFill>
                  <a:schemeClr val="tx1"/>
                </a:solidFill>
              </a:rPr>
              <a:t>Iedere chromosoom maakt een kopie van zichzelf</a:t>
            </a:r>
          </a:p>
          <a:p>
            <a:pPr lvl="1"/>
            <a:r>
              <a:rPr lang="nl-NL" sz="2400" dirty="0" smtClean="0">
                <a:solidFill>
                  <a:schemeClr val="tx1"/>
                </a:solidFill>
              </a:rPr>
              <a:t>46	 wordt	2 x 46 chromosomen</a:t>
            </a:r>
          </a:p>
          <a:p>
            <a:r>
              <a:rPr lang="nl-NL" sz="2400" dirty="0" smtClean="0"/>
              <a:t>Stap 2</a:t>
            </a:r>
          </a:p>
          <a:p>
            <a:pPr lvl="1"/>
            <a:r>
              <a:rPr lang="nl-NL" sz="2400" dirty="0" smtClean="0">
                <a:solidFill>
                  <a:schemeClr val="tx1"/>
                </a:solidFill>
              </a:rPr>
              <a:t>De 2 </a:t>
            </a:r>
            <a:r>
              <a:rPr lang="nl-NL" sz="2400" dirty="0" err="1" smtClean="0">
                <a:solidFill>
                  <a:schemeClr val="tx1"/>
                </a:solidFill>
              </a:rPr>
              <a:t>centrosomen</a:t>
            </a:r>
            <a:r>
              <a:rPr lang="nl-NL" sz="2400" dirty="0" smtClean="0">
                <a:solidFill>
                  <a:schemeClr val="tx1"/>
                </a:solidFill>
              </a:rPr>
              <a:t> trekken deze 92 chromosomen uit elkaar</a:t>
            </a:r>
          </a:p>
          <a:p>
            <a:r>
              <a:rPr lang="nl-NL" sz="2400" dirty="0" smtClean="0"/>
              <a:t>Stap 3</a:t>
            </a:r>
          </a:p>
          <a:p>
            <a:pPr lvl="1"/>
            <a:r>
              <a:rPr lang="nl-NL" sz="2400" dirty="0" smtClean="0">
                <a:solidFill>
                  <a:schemeClr val="tx1"/>
                </a:solidFill>
              </a:rPr>
              <a:t>Hierdoor ontstaan 2 (gelijke) nieuwe cellen met elk 46 chromosomen</a:t>
            </a:r>
          </a:p>
          <a:p>
            <a:pPr lvl="1"/>
            <a:r>
              <a:rPr lang="nl-NL" sz="2400" dirty="0" smtClean="0">
                <a:solidFill>
                  <a:schemeClr val="tx1"/>
                </a:solidFill>
              </a:rPr>
              <a:t>Deze 46 chromosomen ordenen zich weer in 23 paar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8058" y="5468204"/>
            <a:ext cx="3198118" cy="91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solidFill>
                  <a:srgbClr val="7B9899"/>
                </a:solidFill>
              </a:rPr>
              <a:t>Groei-afbraak</a:t>
            </a:r>
          </a:p>
        </p:txBody>
      </p:sp>
      <p:sp>
        <p:nvSpPr>
          <p:cNvPr id="30722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nl-NL" sz="2400" dirty="0" smtClean="0"/>
              <a:t>Groei</a:t>
            </a:r>
          </a:p>
          <a:p>
            <a:pPr lvl="2"/>
            <a:r>
              <a:rPr lang="nl-NL" sz="2400" dirty="0" smtClean="0"/>
              <a:t>Aanmaak van nieuwe cellen is groter dan de afbraak van oude cellen</a:t>
            </a:r>
          </a:p>
          <a:p>
            <a:r>
              <a:rPr lang="nl-NL" sz="2400" dirty="0" smtClean="0"/>
              <a:t>Volwassen</a:t>
            </a:r>
          </a:p>
          <a:p>
            <a:pPr lvl="2"/>
            <a:r>
              <a:rPr lang="nl-NL" sz="2400" dirty="0" smtClean="0"/>
              <a:t>Aanmaak van nieuwe cellen is ongeveer gelijk aan de afbraak van oude cellen</a:t>
            </a:r>
          </a:p>
          <a:p>
            <a:r>
              <a:rPr lang="nl-NL" sz="2400" dirty="0" smtClean="0"/>
              <a:t>Ouderdom</a:t>
            </a:r>
          </a:p>
          <a:p>
            <a:pPr lvl="2"/>
            <a:r>
              <a:rPr lang="nl-NL" sz="2400" dirty="0" smtClean="0"/>
              <a:t>Aanmaak van nieuwe cellen is kleiner dan de afbraak van oude cellen</a:t>
            </a:r>
          </a:p>
          <a:p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solidFill>
                  <a:srgbClr val="7B9899"/>
                </a:solidFill>
              </a:rPr>
              <a:t>Mitose</a:t>
            </a:r>
          </a:p>
        </p:txBody>
      </p:sp>
      <p:pic>
        <p:nvPicPr>
          <p:cNvPr id="5122" name="Picture 2" descr="http://www.bioplek.org/images/Meiose-mit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7364" y="1556792"/>
            <a:ext cx="3178812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7B9899"/>
                </a:solidFill>
              </a:rPr>
              <a:t>23 paar chromosomen</a:t>
            </a:r>
          </a:p>
        </p:txBody>
      </p:sp>
      <p:pic>
        <p:nvPicPr>
          <p:cNvPr id="5" name="Tijdelijke aanduiding voor inhoud 4" descr="chromosomen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700808"/>
            <a:ext cx="5027467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8" y="0"/>
            <a:ext cx="75854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827584" y="6237312"/>
            <a:ext cx="7454280" cy="504056"/>
          </a:xfrm>
        </p:spPr>
        <p:txBody>
          <a:bodyPr/>
          <a:lstStyle/>
          <a:p>
            <a:r>
              <a:rPr lang="nl-NL" sz="2400" dirty="0" smtClean="0">
                <a:solidFill>
                  <a:srgbClr val="7B9899"/>
                </a:solidFill>
              </a:rPr>
              <a:t>De cel is zelfstandig werkend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solidFill>
                  <a:srgbClr val="7B9899"/>
                </a:solidFill>
              </a:rPr>
              <a:t>Cytologie</a:t>
            </a:r>
          </a:p>
        </p:txBody>
      </p:sp>
      <p:sp>
        <p:nvSpPr>
          <p:cNvPr id="16386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nl-NL" sz="2400" dirty="0" smtClean="0"/>
              <a:t>Is de leer van de cel</a:t>
            </a:r>
          </a:p>
          <a:p>
            <a:pPr lvl="2"/>
            <a:r>
              <a:rPr lang="nl-NL" sz="2400" dirty="0" err="1" smtClean="0"/>
              <a:t>Cytos</a:t>
            </a:r>
            <a:r>
              <a:rPr lang="nl-NL" sz="2400" dirty="0" smtClean="0"/>
              <a:t>=cel</a:t>
            </a:r>
          </a:p>
          <a:p>
            <a:pPr lvl="2"/>
            <a:r>
              <a:rPr lang="nl-NL" sz="2400" dirty="0" smtClean="0"/>
              <a:t>Logos=kennis/leer</a:t>
            </a:r>
          </a:p>
        </p:txBody>
      </p:sp>
      <p:pic>
        <p:nvPicPr>
          <p:cNvPr id="16388" name="Picture 1028" descr="groepjecel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971800"/>
            <a:ext cx="42672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7B9899"/>
                </a:solidFill>
              </a:rPr>
              <a:t>Cytoplasma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107504" y="1527175"/>
            <a:ext cx="9036496" cy="4572000"/>
          </a:xfrm>
        </p:spPr>
        <p:txBody>
          <a:bodyPr/>
          <a:lstStyle/>
          <a:p>
            <a:r>
              <a:rPr lang="nl-NL" sz="2400" dirty="0" smtClean="0"/>
              <a:t>Is het geleiachtige celvocht van de cel</a:t>
            </a:r>
          </a:p>
          <a:p>
            <a:r>
              <a:rPr lang="nl-NL" sz="2400" dirty="0" smtClean="0"/>
              <a:t>Rond het cytoplasma bevindt zich een dun vliesje</a:t>
            </a:r>
          </a:p>
          <a:p>
            <a:pPr>
              <a:buNone/>
            </a:pPr>
            <a:r>
              <a:rPr lang="nl-NL" sz="2400" dirty="0" smtClean="0"/>
              <a:t>		=de celmembraan</a:t>
            </a:r>
          </a:p>
          <a:p>
            <a:r>
              <a:rPr lang="nl-NL" sz="2400" dirty="0" smtClean="0"/>
              <a:t>Deze celmembraan is half doorlatend (semipermeabel)</a:t>
            </a:r>
          </a:p>
          <a:p>
            <a:r>
              <a:rPr lang="nl-NL" sz="2400" dirty="0" smtClean="0"/>
              <a:t>Gassen en water kunnen door membraan</a:t>
            </a:r>
          </a:p>
          <a:p>
            <a:endParaRPr lang="nl-NL" sz="2400" dirty="0" smtClean="0"/>
          </a:p>
        </p:txBody>
      </p:sp>
      <p:pic>
        <p:nvPicPr>
          <p:cNvPr id="13314" name="Picture 2" descr="http://www.het-werner-syndroom.com/images/cytoplas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086" y="4221088"/>
            <a:ext cx="3489418" cy="2072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solidFill>
                  <a:srgbClr val="7B9899"/>
                </a:solidFill>
              </a:rPr>
              <a:t>cytoplasma</a:t>
            </a:r>
          </a:p>
        </p:txBody>
      </p:sp>
      <p:sp>
        <p:nvSpPr>
          <p:cNvPr id="18434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nl-NL" sz="2400" dirty="0" smtClean="0"/>
              <a:t>Kleine organen (organellen)</a:t>
            </a:r>
          </a:p>
          <a:p>
            <a:pPr lvl="1"/>
            <a:r>
              <a:rPr lang="nl-NL" sz="2400" dirty="0" smtClean="0">
                <a:solidFill>
                  <a:schemeClr val="tx1"/>
                </a:solidFill>
              </a:rPr>
              <a:t>Zweven rond in het waterig cytoplasma</a:t>
            </a:r>
          </a:p>
          <a:p>
            <a:pPr lvl="1"/>
            <a:r>
              <a:rPr lang="nl-NL" sz="2400" dirty="0" smtClean="0">
                <a:solidFill>
                  <a:schemeClr val="tx1"/>
                </a:solidFill>
              </a:rPr>
              <a:t>Opgeloste stoffen</a:t>
            </a:r>
          </a:p>
          <a:p>
            <a:pPr lvl="2"/>
            <a:r>
              <a:rPr lang="nl-NL" sz="2400" dirty="0" smtClean="0"/>
              <a:t>Eiwitten</a:t>
            </a:r>
          </a:p>
          <a:p>
            <a:pPr lvl="2"/>
            <a:r>
              <a:rPr lang="nl-NL" sz="2400" dirty="0" smtClean="0"/>
              <a:t>Suikers</a:t>
            </a:r>
          </a:p>
          <a:p>
            <a:pPr lvl="2"/>
            <a:r>
              <a:rPr lang="nl-NL" sz="2400" dirty="0" smtClean="0"/>
              <a:t>Vetten</a:t>
            </a:r>
          </a:p>
          <a:p>
            <a:pPr lvl="2"/>
            <a:r>
              <a:rPr lang="nl-NL" sz="2400" dirty="0" smtClean="0"/>
              <a:t>Zouten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solidFill>
                  <a:srgbClr val="7B9899"/>
                </a:solidFill>
              </a:rPr>
              <a:t>Organellen</a:t>
            </a:r>
          </a:p>
        </p:txBody>
      </p:sp>
      <p:sp>
        <p:nvSpPr>
          <p:cNvPr id="19458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nl-NL" sz="2400" dirty="0" smtClean="0"/>
              <a:t>Celkern</a:t>
            </a:r>
          </a:p>
          <a:p>
            <a:r>
              <a:rPr lang="nl-NL" sz="2400" dirty="0" smtClean="0"/>
              <a:t>Ribosomen</a:t>
            </a:r>
          </a:p>
          <a:p>
            <a:r>
              <a:rPr lang="nl-NL" sz="2400" dirty="0" err="1" smtClean="0"/>
              <a:t>Endoplasmatisch</a:t>
            </a:r>
            <a:r>
              <a:rPr lang="nl-NL" sz="2400" dirty="0" smtClean="0"/>
              <a:t> </a:t>
            </a:r>
            <a:r>
              <a:rPr lang="nl-NL" sz="2400" dirty="0" err="1" smtClean="0"/>
              <a:t>reticulum</a:t>
            </a:r>
            <a:endParaRPr lang="nl-NL" sz="2400" dirty="0" smtClean="0"/>
          </a:p>
          <a:p>
            <a:r>
              <a:rPr lang="nl-NL" sz="2400" dirty="0" err="1" smtClean="0"/>
              <a:t>Golgi</a:t>
            </a:r>
            <a:r>
              <a:rPr lang="nl-NL" sz="2400" dirty="0" smtClean="0"/>
              <a:t> apparaat</a:t>
            </a:r>
          </a:p>
          <a:p>
            <a:r>
              <a:rPr lang="nl-NL" sz="2400" dirty="0" err="1" smtClean="0"/>
              <a:t>Mitochondrieën</a:t>
            </a:r>
            <a:endParaRPr lang="nl-NL" sz="2400" dirty="0" smtClean="0"/>
          </a:p>
          <a:p>
            <a:r>
              <a:rPr lang="nl-NL" sz="2400" dirty="0" err="1" smtClean="0"/>
              <a:t>Lysosomen</a:t>
            </a:r>
            <a:endParaRPr lang="nl-NL" sz="2400" dirty="0" smtClean="0"/>
          </a:p>
          <a:p>
            <a:r>
              <a:rPr lang="nl-NL" sz="2400" dirty="0" err="1" smtClean="0"/>
              <a:t>Centrosomen</a:t>
            </a:r>
            <a:endParaRPr lang="nl-NL" sz="2400" dirty="0" smtClean="0"/>
          </a:p>
          <a:p>
            <a:endParaRPr lang="nl-NL" dirty="0" smtClean="0"/>
          </a:p>
          <a:p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solidFill>
                  <a:srgbClr val="7B9899"/>
                </a:solidFill>
              </a:rPr>
              <a:t>Celkern</a:t>
            </a:r>
          </a:p>
        </p:txBody>
      </p:sp>
      <p:sp>
        <p:nvSpPr>
          <p:cNvPr id="21506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nl-NL" sz="2400" dirty="0" smtClean="0"/>
              <a:t>Zorgt voor de besturing van de stofwisseling in de cel</a:t>
            </a:r>
          </a:p>
          <a:p>
            <a:r>
              <a:rPr lang="nl-NL" sz="2400" dirty="0" smtClean="0"/>
              <a:t>Bevat de chromosomen</a:t>
            </a:r>
          </a:p>
          <a:p>
            <a:pPr lvl="1"/>
            <a:r>
              <a:rPr lang="nl-NL" sz="2400" dirty="0" smtClean="0">
                <a:solidFill>
                  <a:schemeClr val="tx1"/>
                </a:solidFill>
              </a:rPr>
              <a:t>Zijn de dragers van de erfelijke eigenschappen</a:t>
            </a:r>
          </a:p>
          <a:p>
            <a:pPr lvl="1"/>
            <a:endParaRPr lang="nl-NL" dirty="0" smtClean="0"/>
          </a:p>
        </p:txBody>
      </p:sp>
      <p:pic>
        <p:nvPicPr>
          <p:cNvPr id="12290" name="Picture 2" descr="http://www.natuurinformatie.nl/sites/nnm.dossiers/contents/i004388/celkern_geheel%20400p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140968"/>
            <a:ext cx="3161928" cy="3161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7B9899"/>
                </a:solidFill>
              </a:rPr>
              <a:t>Organellen</a:t>
            </a:r>
          </a:p>
        </p:txBody>
      </p:sp>
      <p:sp>
        <p:nvSpPr>
          <p:cNvPr id="22530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nl-NL" sz="2400" dirty="0" smtClean="0"/>
              <a:t>Ribosomen</a:t>
            </a:r>
          </a:p>
          <a:p>
            <a:pPr lvl="1"/>
            <a:r>
              <a:rPr lang="nl-NL" sz="2400" dirty="0" smtClean="0">
                <a:solidFill>
                  <a:schemeClr val="tx1"/>
                </a:solidFill>
              </a:rPr>
              <a:t>Spelen een rol bij aanmaak van de eiwitten</a:t>
            </a:r>
          </a:p>
          <a:p>
            <a:endParaRPr lang="nl-NL" sz="2400" dirty="0" smtClean="0"/>
          </a:p>
        </p:txBody>
      </p:sp>
      <p:pic>
        <p:nvPicPr>
          <p:cNvPr id="9218" name="Picture 2" descr="http://www.het-werner-syndroom.com/images/ribosom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149080"/>
            <a:ext cx="3600000" cy="2138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7B9899"/>
                </a:solidFill>
              </a:rPr>
              <a:t>Organellen</a:t>
            </a:r>
          </a:p>
        </p:txBody>
      </p:sp>
      <p:sp>
        <p:nvSpPr>
          <p:cNvPr id="22530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nl-NL" sz="2400" dirty="0" err="1" smtClean="0"/>
              <a:t>Endoplasmatisch</a:t>
            </a:r>
            <a:r>
              <a:rPr lang="nl-NL" sz="2400" dirty="0" smtClean="0"/>
              <a:t> </a:t>
            </a:r>
            <a:r>
              <a:rPr lang="nl-NL" sz="2400" dirty="0" err="1" smtClean="0"/>
              <a:t>reticulum</a:t>
            </a:r>
            <a:endParaRPr lang="nl-NL" sz="2400" dirty="0" smtClean="0"/>
          </a:p>
          <a:p>
            <a:pPr lvl="1"/>
            <a:r>
              <a:rPr lang="nl-NL" sz="2400" dirty="0" smtClean="0">
                <a:solidFill>
                  <a:schemeClr val="tx1"/>
                </a:solidFill>
              </a:rPr>
              <a:t>Spelen een rol bij aanmaak van de </a:t>
            </a:r>
            <a:r>
              <a:rPr lang="nl-NL" sz="2400" dirty="0" smtClean="0">
                <a:solidFill>
                  <a:schemeClr val="tx1"/>
                </a:solidFill>
              </a:rPr>
              <a:t>vetten</a:t>
            </a:r>
            <a:endParaRPr lang="nl-NL" sz="2400" dirty="0" smtClean="0">
              <a:solidFill>
                <a:schemeClr val="tx1"/>
              </a:solidFill>
            </a:endParaRPr>
          </a:p>
        </p:txBody>
      </p:sp>
      <p:pic>
        <p:nvPicPr>
          <p:cNvPr id="31746" name="Picture 2" descr="http://www.het-werner-syndroom.com/images/endoplasm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504" y="4149080"/>
            <a:ext cx="3600000" cy="2138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183</TotalTime>
  <Words>294</Words>
  <Application>Microsoft Office PowerPoint</Application>
  <PresentationFormat>Diavoorstelling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Civiel</vt:lpstr>
      <vt:lpstr>Menselijke cel</vt:lpstr>
      <vt:lpstr>De cel is zelfstandig werkend</vt:lpstr>
      <vt:lpstr>Cytologie</vt:lpstr>
      <vt:lpstr>Cytoplasma</vt:lpstr>
      <vt:lpstr>cytoplasma</vt:lpstr>
      <vt:lpstr>Organellen</vt:lpstr>
      <vt:lpstr>Celkern</vt:lpstr>
      <vt:lpstr>Organellen</vt:lpstr>
      <vt:lpstr>Organellen</vt:lpstr>
      <vt:lpstr>Organellen</vt:lpstr>
      <vt:lpstr>Mitochondrion</vt:lpstr>
      <vt:lpstr>Organellen</vt:lpstr>
      <vt:lpstr>Levenscyclus van een cel</vt:lpstr>
      <vt:lpstr>Chromosomen</vt:lpstr>
      <vt:lpstr>celdeling/mitose</vt:lpstr>
      <vt:lpstr>Groei-afbraak</vt:lpstr>
      <vt:lpstr>Mitose</vt:lpstr>
      <vt:lpstr>23 paar chromosomen</vt:lpstr>
    </vt:vector>
  </TitlesOfParts>
  <Company>quote components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Menselijke cel</dc:title>
  <dc:creator>Johan</dc:creator>
  <cp:lastModifiedBy>Carin</cp:lastModifiedBy>
  <cp:revision>30</cp:revision>
  <dcterms:created xsi:type="dcterms:W3CDTF">2009-11-16T08:54:27Z</dcterms:created>
  <dcterms:modified xsi:type="dcterms:W3CDTF">2013-09-03T20:18:04Z</dcterms:modified>
</cp:coreProperties>
</file>